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22"/>
  </p:notesMasterIdLst>
  <p:sldIdLst>
    <p:sldId id="284" r:id="rId2"/>
    <p:sldId id="276" r:id="rId3"/>
    <p:sldId id="285" r:id="rId4"/>
    <p:sldId id="286" r:id="rId5"/>
    <p:sldId id="257" r:id="rId6"/>
    <p:sldId id="258" r:id="rId7"/>
    <p:sldId id="282" r:id="rId8"/>
    <p:sldId id="259" r:id="rId9"/>
    <p:sldId id="264" r:id="rId10"/>
    <p:sldId id="265" r:id="rId11"/>
    <p:sldId id="268" r:id="rId12"/>
    <p:sldId id="262" r:id="rId13"/>
    <p:sldId id="267" r:id="rId14"/>
    <p:sldId id="269" r:id="rId15"/>
    <p:sldId id="271" r:id="rId16"/>
    <p:sldId id="270" r:id="rId17"/>
    <p:sldId id="273" r:id="rId18"/>
    <p:sldId id="274" r:id="rId19"/>
    <p:sldId id="287" r:id="rId20"/>
    <p:sldId id="27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ivico" initials="T" lastIdx="3" clrIdx="0">
    <p:extLst>
      <p:ext uri="{19B8F6BF-5375-455C-9EA6-DF929625EA0E}">
        <p15:presenceInfo xmlns:p15="http://schemas.microsoft.com/office/powerpoint/2012/main" userId="Trivic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>
        <p:scale>
          <a:sx n="125" d="100"/>
          <a:sy n="125" d="100"/>
        </p:scale>
        <p:origin x="-216" y="-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80556-2039-4AD5-B377-28EE4D45C570}" type="datetimeFigureOut">
              <a:rPr lang="en-US" smtClean="0"/>
              <a:t>28/08/2024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5547F-CE6E-41FD-BF25-0E0BB818E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8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BDB6-A869-4134-BCA3-5916E164A53E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30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95B6-DBDE-4547-8D10-0DFA1430C9E4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4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D5027-2485-40E7-AD06-882CEA5CE115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193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6883-E9C5-493A-AAF7-17DB6EA9D6FC}" type="datetime1">
              <a:rPr lang="en-US" smtClean="0"/>
              <a:t>28/08/2024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54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FAB2F-1D2B-475B-9B2F-25130D83DC99}" type="datetime1">
              <a:rPr lang="en-US" smtClean="0"/>
              <a:t>28/08/2024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6215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8742-8229-466B-A97E-3B8DEFF996FF}" type="datetime1">
              <a:rPr lang="en-US" smtClean="0"/>
              <a:t>28/08/2024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28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42918-24F1-4F13-AA6C-D7C7166D48DC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73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CE63-C00E-458F-88D5-EB92A57B07AF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7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8B7C-8A99-4759-8A5B-89567286E393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25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073F-F13E-4AE6-90F1-F661A488F668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5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2CA63-6872-4024-AF74-204645ADE1FC}" type="datetime1">
              <a:rPr lang="en-US" smtClean="0"/>
              <a:t>28/08/2024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81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CD9B-B410-4976-BD02-9174FD37E6A4}" type="datetime1">
              <a:rPr lang="en-US" smtClean="0"/>
              <a:t>28/08/2024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9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7F839-9710-4545-A0AB-5A29EFC77462}" type="datetime1">
              <a:rPr lang="en-US" smtClean="0"/>
              <a:t>28/08/2024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8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2DF4-2F17-45CD-8BFF-5BABE483D96A}" type="datetime1">
              <a:rPr lang="en-US" smtClean="0"/>
              <a:t>28/08/2024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5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BA65B-AA1D-408F-84B1-8B98DB6F43F4}" type="datetime1">
              <a:rPr lang="en-US" smtClean="0"/>
              <a:t>28/08/2024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7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CFF0-BEE5-4DB6-A901-B337E65C882F}" type="datetime1">
              <a:rPr lang="en-US" smtClean="0"/>
              <a:t>28/08/2024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2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DDE14-FCE6-4FD7-8FDA-464ED5E80FA3}" type="datetime1">
              <a:rPr lang="en-US" smtClean="0"/>
              <a:t>28/08/2024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5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101.78.0.186:8080/privatecha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2DDDCD31-CB3F-49A4-ADC5-1C719F564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026" y="329899"/>
            <a:ext cx="9352999" cy="1280890"/>
          </a:xfrm>
        </p:spPr>
        <p:txBody>
          <a:bodyPr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ການນຳສະເໜີກ່ຽວກັບໂປ</a:t>
            </a:r>
            <a:r>
              <a:rPr lang="lo-LA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ແກມສົນທະນາພາຍໃນ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E4D54575-A0F5-43C2-97CB-BC36D14FA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</a:t>
            </a:fld>
            <a:endParaRPr lang="en-US"/>
          </a:p>
        </p:txBody>
      </p:sp>
      <p:sp>
        <p:nvSpPr>
          <p:cNvPr id="5" name="ชื่อเรื่อง 1">
            <a:extLst>
              <a:ext uri="{FF2B5EF4-FFF2-40B4-BE49-F238E27FC236}">
                <a16:creationId xmlns:a16="http://schemas.microsoft.com/office/drawing/2014/main" id="{2DDDCD31-CB3F-49A4-ADC5-1C719F564529}"/>
              </a:ext>
            </a:extLst>
          </p:cNvPr>
          <p:cNvSpPr txBox="1">
            <a:spLocks/>
          </p:cNvSpPr>
          <p:nvPr/>
        </p:nvSpPr>
        <p:spPr>
          <a:xfrm>
            <a:off x="2683293" y="5702189"/>
            <a:ext cx="7615298" cy="11723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lo-LA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ຫົວໜ້າຜູ້ນໍາພາ-ຊີ້ນໍາ: ພັທ ສັງຄົມແສງສຸລິຈັນ ຮອງພະແນກເຕັກນິກ</a:t>
            </a:r>
          </a:p>
          <a:p>
            <a:r>
              <a:rPr lang="lo-LA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ນໍາສະເໜີໂດຍ: ໜ່ວຍງານເຕັກໂນໂລຊີ ແລະ ເຄືອຂ່າຍ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2687" y="1148839"/>
            <a:ext cx="6734454" cy="3650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78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EFCF5-B5AB-472F-9715-62E026CF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53" y="220681"/>
            <a:ext cx="6010344" cy="708870"/>
          </a:xfrm>
        </p:spPr>
        <p:txBody>
          <a:bodyPr anchor="ctr"/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ການເຂົ້າສູ່ໜ້າແຈ້ງເຕືອນ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4312D0-81AC-4152-B433-B70D55DF5681}"/>
              </a:ext>
            </a:extLst>
          </p:cNvPr>
          <p:cNvSpPr txBox="1"/>
          <p:nvPr/>
        </p:nvSpPr>
        <p:spPr>
          <a:xfrm>
            <a:off x="6866349" y="1347661"/>
            <a:ext cx="3587931" cy="208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ຖ້າໄດ້ຮັບຂໍ້ຄວາມໃໝ່ຈະມີການແຈ້ງເຕືອນຂຶ້ນມາ.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ໃຫ້ກົດທີ່ໄອຄອນ 3 ຂີດເພື່ອເບິ່ງຂໍ້ຄວາມໃໝ່. (1)</a:t>
            </a: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EA549DE-AA07-4D85-B6E3-355B0DDB96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" t="1794" r="6496" b="932"/>
          <a:stretch/>
        </p:blipFill>
        <p:spPr>
          <a:xfrm>
            <a:off x="1737720" y="970344"/>
            <a:ext cx="4744567" cy="4635497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55F7C4-7243-4066-8DDA-D88C54F96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16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38904-A2C4-4617-8FE7-EE1932708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865" y="302549"/>
            <a:ext cx="5116558" cy="667795"/>
          </a:xfrm>
        </p:spPr>
        <p:txBody>
          <a:bodyPr>
            <a:normAutofit/>
          </a:bodyPr>
          <a:lstStyle/>
          <a:p>
            <a:r>
              <a:rPr lang="lo-LA" sz="24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ຈະເຫັນການແຈ້ງເຕືອນຂໍ້ຄວາມ</a:t>
            </a:r>
            <a:endParaRPr lang="en-US" sz="24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F8C1A89-4423-4D41-84F2-B8B405124D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090" y="1337346"/>
            <a:ext cx="7304573" cy="530065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18BCBB-788F-4FFB-9451-E46E467D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29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912F0E-328B-460B-8452-9F66D7D56AC9}"/>
              </a:ext>
            </a:extLst>
          </p:cNvPr>
          <p:cNvSpPr txBox="1"/>
          <p:nvPr/>
        </p:nvSpPr>
        <p:spPr>
          <a:xfrm>
            <a:off x="1587786" y="177951"/>
            <a:ext cx="548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lo-LA" sz="3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ການຈັດການ ການສົນທະນາ</a:t>
            </a:r>
            <a:endParaRPr lang="en-US" sz="36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4F236F-ED94-49E2-985F-8050EE0CB74E}"/>
              </a:ext>
            </a:extLst>
          </p:cNvPr>
          <p:cNvSpPr txBox="1"/>
          <p:nvPr/>
        </p:nvSpPr>
        <p:spPr>
          <a:xfrm>
            <a:off x="1741555" y="848557"/>
            <a:ext cx="49443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ກົດທີ່ໄອຄອນແຊັດ ຫລື ຂໍ້ຄວາມໃນແອັບ</a:t>
            </a: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394EA5-4284-4311-A13D-191C70C4B4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t="4761" r="1575" b="7393"/>
          <a:stretch/>
        </p:blipFill>
        <p:spPr>
          <a:xfrm>
            <a:off x="1587786" y="1349746"/>
            <a:ext cx="4944311" cy="53060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24210A-985C-403C-B779-1EB68A917B33}"/>
              </a:ext>
            </a:extLst>
          </p:cNvPr>
          <p:cNvSpPr txBox="1"/>
          <p:nvPr/>
        </p:nvSpPr>
        <p:spPr>
          <a:xfrm>
            <a:off x="6839295" y="2122909"/>
            <a:ext cx="5089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 : ກົດທີ່ຂໍ້ຄວາມ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Messages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</a:p>
          <a:p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 : ກົດທີ່ລາຍຊື່.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DFC597-46ED-4E07-B1CF-6BE5FCF5D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57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24150-0B80-49EA-AFA7-04D5A7455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5559" y="345069"/>
            <a:ext cx="4260881" cy="544164"/>
          </a:xfrm>
        </p:spPr>
        <p:txBody>
          <a:bodyPr>
            <a:normAutofit/>
          </a:bodyPr>
          <a:lstStyle/>
          <a:p>
            <a:r>
              <a:rPr lang="lo-LA" sz="24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ຫລັງຈາກກົດທີ່ລາຍຊື່</a:t>
            </a:r>
            <a:endParaRPr lang="en-US" sz="24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D4AF241-4C6A-4C6D-A079-BB8EDFA82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" t="9599" r="230" b="4800"/>
          <a:stretch/>
        </p:blipFill>
        <p:spPr>
          <a:xfrm>
            <a:off x="1918889" y="1152907"/>
            <a:ext cx="8928075" cy="54234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7AC68A-96B4-4302-B7DA-3C20583966C3}"/>
              </a:ext>
            </a:extLst>
          </p:cNvPr>
          <p:cNvSpPr txBox="1"/>
          <p:nvPr/>
        </p:nvSpPr>
        <p:spPr>
          <a:xfrm>
            <a:off x="6465515" y="3107403"/>
            <a:ext cx="3821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4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ສາມາດແຊັດລົມກັບບຸກຄົນນັ້ນໄດ້</a:t>
            </a:r>
            <a:endParaRPr lang="en-US" sz="24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6FDD68D-458C-4F07-A736-4977BA3A3A83}"/>
              </a:ext>
            </a:extLst>
          </p:cNvPr>
          <p:cNvCxnSpPr>
            <a:cxnSpLocks/>
          </p:cNvCxnSpPr>
          <p:nvPr/>
        </p:nvCxnSpPr>
        <p:spPr>
          <a:xfrm flipH="1">
            <a:off x="5660172" y="3569068"/>
            <a:ext cx="1610687" cy="1088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F679A8-B782-4557-BB48-F33A40EE1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5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E717E-4BC5-4B8A-A9BB-26D6CEC69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144" y="427799"/>
            <a:ext cx="8658149" cy="859870"/>
          </a:xfr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 ການສົ່ງສະຕິກເກີ, ຮູບພາບ ແລະ ຟາຍເອກະສານ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12EC3A1-C49C-4FC6-A3A0-D2DD530468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" r="8965"/>
          <a:stretch/>
        </p:blipFill>
        <p:spPr>
          <a:xfrm>
            <a:off x="908620" y="1454227"/>
            <a:ext cx="6297524" cy="5118506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B2CFA7-F648-47F5-9E6A-BF2EAF862BDD}"/>
              </a:ext>
            </a:extLst>
          </p:cNvPr>
          <p:cNvSpPr txBox="1"/>
          <p:nvPr/>
        </p:nvSpPr>
        <p:spPr>
          <a:xfrm>
            <a:off x="6686026" y="1990776"/>
            <a:ext cx="4930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 : ກົດໄປທີ່ໝາຍບວກ.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 : ກົດເລືອກວ່າຢາກສົ່ງຫຍັງ.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153227-9371-49B8-B4E8-22217D3F0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5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1">
            <a:extLst>
              <a:ext uri="{FF2B5EF4-FFF2-40B4-BE49-F238E27FC236}">
                <a16:creationId xmlns:a16="http://schemas.microsoft.com/office/drawing/2014/main" id="{074B389E-2E85-4D6E-9DE8-D8995B3E6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" r="-1" b="1208"/>
          <a:stretch/>
        </p:blipFill>
        <p:spPr>
          <a:xfrm>
            <a:off x="531812" y="1214943"/>
            <a:ext cx="7434174" cy="517746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53ECED-BB50-4FD1-A23D-649026823AF3}"/>
              </a:ext>
            </a:extLst>
          </p:cNvPr>
          <p:cNvSpPr txBox="1"/>
          <p:nvPr/>
        </p:nvSpPr>
        <p:spPr>
          <a:xfrm>
            <a:off x="7969541" y="2311058"/>
            <a:ext cx="42224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1: ກົດເລືອກທີ່ສະຕິກເກີ.</a:t>
            </a:r>
          </a:p>
          <a:p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2: ກົດເລືອກວ່າຢາກສົ່ງອັນໃດ.</a:t>
            </a:r>
          </a:p>
          <a:p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3: ກົດສົ່ງ.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C9ABF4-C7D5-4C9E-95A7-DBECE8E29727}"/>
              </a:ext>
            </a:extLst>
          </p:cNvPr>
          <p:cNvSpPr txBox="1"/>
          <p:nvPr/>
        </p:nvSpPr>
        <p:spPr>
          <a:xfrm>
            <a:off x="4615941" y="402293"/>
            <a:ext cx="4452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3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ການສົ່ງສະຕິກເກີ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DC7BC-1E76-45DD-BCBF-319610E97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CB72-52ED-4EC8-ADFD-9BDDBFA1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7171" y="2511757"/>
            <a:ext cx="4776808" cy="1834486"/>
          </a:xfrm>
        </p:spPr>
        <p:txBody>
          <a:bodyPr>
            <a:noAutofit/>
          </a:bodyPr>
          <a:lstStyle/>
          <a:p>
            <a: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1: ກົດໄປທີ່ 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Online</a:t>
            </a:r>
            <a: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  <a:b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lo-LA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2: ຈະເຫັນວ່າມີການອອນລາຍຢູ່.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4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B052F7D5-C2D5-43E9-921D-3B9F1B7E4C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336" y="1101754"/>
            <a:ext cx="5048834" cy="570665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76504E-7A97-4185-AD2D-E9FDD17DCE8A}"/>
              </a:ext>
            </a:extLst>
          </p:cNvPr>
          <p:cNvSpPr txBox="1"/>
          <p:nvPr/>
        </p:nvSpPr>
        <p:spPr>
          <a:xfrm>
            <a:off x="1963542" y="324013"/>
            <a:ext cx="6677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lo-LA" sz="3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ການສະແດງສະຖານະອອນລາຍ</a:t>
            </a:r>
            <a:endParaRPr lang="en-US" sz="3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F71B4-6153-483F-9AC3-9E310219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C6BCD-2910-4B3F-8875-13CDFB62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104" y="468335"/>
            <a:ext cx="6371330" cy="793629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ການໃຊ້ງານພື້ນທີ່ຈັດເກັບ</a:t>
            </a:r>
            <a:r>
              <a:rPr lang="lo-LA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532896-0A0C-40B7-AED7-4FF55088F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3" r="371" b="3355"/>
          <a:stretch/>
        </p:blipFill>
        <p:spPr>
          <a:xfrm>
            <a:off x="369116" y="1275826"/>
            <a:ext cx="7575259" cy="485652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6D5F17-F1C8-4981-BA76-400FB53FC0BA}"/>
              </a:ext>
            </a:extLst>
          </p:cNvPr>
          <p:cNvSpPr txBox="1"/>
          <p:nvPr/>
        </p:nvSpPr>
        <p:spPr>
          <a:xfrm>
            <a:off x="8011486" y="1401661"/>
            <a:ext cx="41805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1: ກົດໄປທີ່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</a:t>
            </a: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</a:p>
          <a:p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2: ກົດໄປທີ່ຫມາຍບວກ.</a:t>
            </a:r>
          </a:p>
          <a:p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3: ແລ້ວເຂົ້າໄປເລືອກວ່າຢາກຈັດເກັບຮູບພາບ, ວິທີໂອ, ຟາຍເອກະສານ.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0B05C3-E659-47FA-A734-D8A66C10B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2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E4131F-89AE-4C04-BDA3-67A0305617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1" r="21942" b="4560"/>
          <a:stretch/>
        </p:blipFill>
        <p:spPr>
          <a:xfrm>
            <a:off x="1161513" y="1262542"/>
            <a:ext cx="7898598" cy="534798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C80610-166E-4335-BB70-5BF6F7A359FD}"/>
              </a:ext>
            </a:extLst>
          </p:cNvPr>
          <p:cNvSpPr txBox="1"/>
          <p:nvPr/>
        </p:nvSpPr>
        <p:spPr>
          <a:xfrm>
            <a:off x="1988191" y="444617"/>
            <a:ext cx="5553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4: ຈະເຫັນຂໍ້ມູນທີ່ເຮົາເລືອກຈັດເກັບ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74FEB7-FA80-4390-BE5A-A69F50F1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152906"/>
            <a:ext cx="8911687" cy="752093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lo-LA" b="1" dirty="0" smtClean="0">
                <a:ln/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ທົດລອງນໍາໃຊ້ຕົວຈິງ</a:t>
            </a:r>
            <a:endParaRPr lang="en-US" b="1" dirty="0">
              <a:ln/>
              <a:solidFill>
                <a:schemeClr val="accent3"/>
              </a:solidFill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o-LA" dirty="0" smtClean="0"/>
              <a:t>ເຂົ້າໄປ </a:t>
            </a:r>
            <a:r>
              <a:rPr lang="en-US" dirty="0" smtClean="0"/>
              <a:t>URL: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://101.78.186:8080/privatechat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5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E38CC-70B5-402C-8BC2-B0BE1DE4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B54F1C-DE47-4A24-853E-C3346E4D29EF}"/>
              </a:ext>
            </a:extLst>
          </p:cNvPr>
          <p:cNvSpPr txBox="1"/>
          <p:nvPr/>
        </p:nvSpPr>
        <p:spPr>
          <a:xfrm>
            <a:off x="1689218" y="1451295"/>
            <a:ext cx="105027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28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ພາກສະເໜີ</a:t>
            </a:r>
            <a:r>
              <a:rPr lang="th-TH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  <a:endParaRPr lang="en-US" sz="28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28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ຈຸດປະສົງ, ຄາດໜາຍ ແລະ ຄວາມຈໍາເປັນ</a:t>
            </a:r>
          </a:p>
          <a:p>
            <a:pPr marL="571500" indent="-571500">
              <a:buFont typeface="+mj-lt"/>
              <a:buAutoNum type="romanUcPeriod"/>
            </a:pPr>
            <a:r>
              <a:rPr lang="lo-LA" sz="28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ຄວາມໜາຍຄວາມສໍາຄັນຂອງໂປຣແກມສົນທະນາພາຍໃນ</a:t>
            </a:r>
          </a:p>
          <a:p>
            <a:pPr marL="571500" indent="-571500">
              <a:buFont typeface="+mj-lt"/>
              <a:buAutoNum type="romanUcPeriod"/>
            </a:pPr>
            <a:r>
              <a:rPr lang="lo-LA" sz="28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ຄຸນສົມບັດຂອງໂປຣແກມ</a:t>
            </a:r>
          </a:p>
          <a:p>
            <a:pPr marL="1028700" lvl="1" indent="-571500">
              <a:buFont typeface="+mj-lt"/>
              <a:buAutoNum type="romanUcPeriod"/>
            </a:pP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ຈຸດດີ</a:t>
            </a:r>
          </a:p>
          <a:p>
            <a:pPr marL="1028700" lvl="1" indent="-571500">
              <a:buFont typeface="+mj-lt"/>
              <a:buAutoNum type="romanUcPeriod"/>
            </a:pP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ຈຸດອ່ອນ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ຂັ້ນຕອນດ້ານຄວາມປອດໄພ</a:t>
            </a:r>
          </a:p>
          <a:p>
            <a:pPr marL="571500" indent="-571500">
              <a:buFont typeface="+mj-lt"/>
              <a:buAutoNum type="romanUcPeriod"/>
            </a:pPr>
            <a:r>
              <a:rPr lang="lo-LA" sz="2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ທົດ</a:t>
            </a:r>
            <a:r>
              <a:rPr lang="lo-LA" sz="28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ລອງນໍາໃຊ້ .</a:t>
            </a:r>
            <a:endParaRPr lang="en-US" sz="28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6" name="ชื่อเรื่อง 1">
            <a:extLst>
              <a:ext uri="{FF2B5EF4-FFF2-40B4-BE49-F238E27FC236}">
                <a16:creationId xmlns:a16="http://schemas.microsoft.com/office/drawing/2014/main" id="{2DDDCD31-CB3F-49A4-ADC5-1C719F564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1471" y="512462"/>
            <a:ext cx="8911687" cy="787832"/>
          </a:xfrm>
        </p:spPr>
        <p:txBody>
          <a:bodyPr/>
          <a:lstStyle/>
          <a:p>
            <a:pPr algn="ctr"/>
            <a:r>
              <a:rPr lang="lo-LA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ຫົວຂໍ້ການນໍາສະເໜີ</a:t>
            </a:r>
            <a:endParaRPr lang="en-US" b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 rot="20000615">
            <a:off x="6858383" y="3232121"/>
            <a:ext cx="3363541" cy="1748093"/>
            <a:chOff x="9000163" y="3729742"/>
            <a:chExt cx="4616959" cy="239951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27551" y="3778601"/>
              <a:ext cx="2189571" cy="2350657"/>
            </a:xfrm>
            <a:prstGeom prst="ellipse">
              <a:avLst/>
            </a:prstGeom>
            <a:ln w="28575" cap="rnd">
              <a:solidFill>
                <a:srgbClr val="00B050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00163" y="3729742"/>
              <a:ext cx="2189571" cy="2350657"/>
            </a:xfrm>
            <a:prstGeom prst="ellipse">
              <a:avLst/>
            </a:prstGeom>
            <a:ln w="28575" cap="rnd">
              <a:solidFill>
                <a:srgbClr val="00B050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71317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A8557-2934-4B1C-9C24-228980BDB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8880" y="1252250"/>
            <a:ext cx="9789948" cy="3000968"/>
          </a:xfrm>
        </p:spPr>
        <p:txBody>
          <a:bodyPr/>
          <a:lstStyle/>
          <a:p>
            <a:pPr marL="0" indent="0" algn="ctr">
              <a:buNone/>
            </a:pPr>
            <a:r>
              <a:rPr lang="lo-LA" sz="36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ມາຮອດນີ້ການນຳສະເໜີຂອງເຮົາໄດ້ສີ້ນສຸດພຽງແຕ່ເທົ່ານີ້</a:t>
            </a:r>
          </a:p>
          <a:p>
            <a:pPr marL="0" indent="0" algn="ctr">
              <a:buNone/>
            </a:pPr>
            <a:endParaRPr lang="th-TH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 algn="ctr">
              <a:buNone/>
            </a:pPr>
            <a:endParaRPr lang="th-TH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 algn="ctr">
              <a:buNone/>
            </a:pPr>
            <a:r>
              <a:rPr lang="lo-LA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ຂໍຂອບໃຈ</a:t>
            </a:r>
          </a:p>
          <a:p>
            <a:pPr marL="0" indent="0" algn="ctr">
              <a:buNone/>
            </a:pPr>
            <a:endParaRPr lang="lo-LA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 algn="ctr">
              <a:buNone/>
            </a:pPr>
            <a:endParaRPr lang="lo-LA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 algn="ctr">
              <a:buNone/>
            </a:pPr>
            <a:endParaRPr lang="lo-LA" sz="36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>
              <a:buNone/>
            </a:pPr>
            <a:endParaRPr lang="en-US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F0011-241D-4158-BD35-B019087B7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476" y="285772"/>
            <a:ext cx="8911687" cy="684572"/>
          </a:xfrm>
        </p:spPr>
        <p:txBody>
          <a:bodyPr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ພາກສະເໜີ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580" y="1152907"/>
            <a:ext cx="10880420" cy="5575064"/>
          </a:xfrm>
        </p:spPr>
        <p:txBody>
          <a:bodyPr>
            <a:normAutofit/>
          </a:bodyPr>
          <a:lstStyle/>
          <a:p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ສະພາບການນຳໃຊ້ເຄື່ອງ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ເຕັກນິກວິຊາສະເພາ ພາຍ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ໃນກະຊວງ ປກສ ເວົ້າລວມ ເວົ້າສະເພາະພາຍໃນກົມ 504 ຂອງພວກເຮົາ ເຄື່ອງມື້ອຸປະກອນ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ເຕັກນິກວິຊາສະເພາະສ່ວນໃຫ່ຍ 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ແມ່ນມີສະພາບທີ່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ຫຼ້າຫຼັງແບບ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ປະຖົມປະຖານ ຖ້າທຽບໃສ່ຫຼາຍປະເທດໃນພາກພື້ນແລ້ວແມ່ນຍັງຫ່າງກັນປະມານ20 ຫາ 30 ປີ ເພາະສະນັ້ນອີງໃສ່ສະພາບປະຈຸບັນພວກເຮົາຄວນພັດທະນາໃຫ້ທັນກັບໂລກປັດຈຸບັນເຊີ່ງມັນໄດ້ຮຽກຮ້ອງໃຫ້ພວກເຮົາທຸກຄົນຕ້ອງເອົາໃຈໃສ່ຊຸມທຸກກຳລັງເຂົ້າໃນວຽກງານພັດທະນາພື້ນຖານໂຄງຮ່າງ ເຕັກນິກ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ວິທະຍາສາດ - ເຕັກ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ໂນໂລຊີຂອງກົມ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ກອງ ເພື່ອ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ອຳນວຍຄວາມ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ສະດວກຮັບໄຊ້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ໃຫ້ແກ່ວຽກງານວິຊາສະເພາະຂະແໜ່ງຕ່າງໆໃຫ້ສາມາດຮອງຮັບກັບການຈະເລີນເຕີບໂຕຂອງຍຸກປະຈຸບັນ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ໄດ້.  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ເຊີ່ງຕ້ອງໄດ້ນຳໃຊ້ງົບປະມານ, ວິຊາການຊ່ຽວຊານຢ່າງຫລວງຫຼາຍເຂົ້າໃນການພັດທະນາລະບົບຕ່າງໆ ຫັນເອົາກຳລັງຂອງພວກເຮົາກ້າວໄປຊູ່ຄວາມທັນສະໄໝ ແລະ ເຮັດສຳເລັດໜ້າທີ່ການເມືອງວິຊາ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ສະເພາະ.</a:t>
            </a:r>
          </a:p>
          <a:p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ວິທະຍາສາດເຕັກໂນໂລ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ຊີແມ່ນ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ເຄື່ອງມືໃນການຈັດການບໍລິຫານ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 ກະຈາຍ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ຂໍ້ມູນຂ່າວສານໄປຍັງຮູ້ໃຊ້ໄດ້ຢ່າງວ່ອງໄວທົ່ວເຖີງ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 ມີປະສິດທິພາບ ອີກ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ທັງຜູ້ໃຊ້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ສາມາດນຳ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ຂໍ້ມູນຂ່າວສານໄປ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ໃຊ້ເປັນປະໂຫຍດ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ໃນການຕັດສີນ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ບັນຫາໃດໜ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ື່ງໄດ້ເປັນຢ່າງ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ດີ,  </a:t>
            </a:r>
            <a:r>
              <a:rPr lang="lo-LA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ດັ່ງນັ້ນໃນທຸກສາຂາອາຊີບຈຳເປັນຕ້ອງໄດ້ຮັບຂໍ້ມູນຂ່າວສານຈາກແຫລ່ງຕ່າງໆ ທີ່ໜ້າເຊື່ອຖືເພີື່ອນຳໃຊ້ເຂົ້າໃນຂົງເຂດວຽກງານວິຊາສະເພາະຂອງຕົນ ເພື່ອພັດທະນາອາຊີບ, ສັງຄົມ ແລະປະເທດຊາດ. ດັ່ງນັ້ນວຽກວຽກງານຕ່າງໆຈື່ງຕ້ອງຄວນປະຍຸກໃຊ້ເຕັກໂນໂລຊີ່ຂໍ້ມູນຂ່າວສານເຂົ້າມາໃຊ້ໃນດ້ານ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ຕ່າງໆ.</a:t>
            </a:r>
          </a:p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ເພາະສະນັ້ນຈາກບັນຫາຕ່າງໆທີ່ກ່າວມາຂ້າງເທີ່ງ ບົນພື້ນຖານການນໍາພາຊີ້ນໍາຂອງຂັ້ນເທີງໂດຍສະເພາະແມ່ນ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ຫົວໜ້າພະແນກເຕັກນິກ ແລະ  ຮອງ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ພະ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ແນກທຸກທ່ານ ຈື່ງມີຄວາມສົນໃນຕ້ອງການ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ຢາກພັດທະນາໂປຮແກມສົນທະນາພາຍໃນ ເພື່ອມາຮັບໃຊ້ໃຫ້ແກ່ວຽກງານການສື່ສານວິຊາສະເພາະ, ຮັບປະກັນຄວາມລັບ, ສະດວກວອງໄວໃນການປະສານງານ ແລະສົ່ງຂໍ້ມູນຫາກັນ.</a:t>
            </a:r>
            <a:endParaRPr lang="en-US" sz="20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endParaRPr lang="en-US" sz="20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endParaRPr lang="en-US" sz="20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5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969" y="120771"/>
            <a:ext cx="8911687" cy="743296"/>
          </a:xfrm>
        </p:spPr>
        <p:txBody>
          <a:bodyPr/>
          <a:lstStyle/>
          <a:p>
            <a:r>
              <a:rPr lang="lo-LA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ຈຸດປະສົງ, ຄາດ</a:t>
            </a:r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ໜ</a:t>
            </a:r>
            <a:r>
              <a:rPr lang="lo-LA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າຍ ແລະ ຄວາມຈໍາເປັນ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1256" y="1051420"/>
            <a:ext cx="8915400" cy="3777622"/>
          </a:xfrm>
        </p:spPr>
        <p:txBody>
          <a:bodyPr/>
          <a:lstStyle/>
          <a:p>
            <a:r>
              <a:rPr lang="lo-LA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ຈຸດປະສົງ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: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ເພື່ອນຳລະບົບໄອຊີທີ 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ເຂົ້າມານຳ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ໃຊ້ໃນກົມ 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504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ຕອບສະໜອງເຂົ້າໃນວຽກ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ງານການສື່ສານທາງດ້ານວິຊາສະເພາະ, ຮັບປະກັນຄວາມປອດໄພໃນການສື່ສານຜ່ານອີນເຕີເນັດ ແລະ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ສອດຄ່ອງ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ກັບການຫັນກົມ504ໃຫ້ເປັນກົມທັນສະໄຫມ ສອດຄອງກັບສະພາບ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ການຂອງໂລກໃນ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ປະຈຸບັນ. ເພື່ອ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ເປັນເຄື່ອງມືທັນສະໄໝ ສ້າງພື້ນຖານທາງດ້ານວັດຖຸເຕັກນິກວິທະຍາສາດທີ່ທັນ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ສະໄໝໃຫ້ແກ່ກົມ 504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ແລະ ຍົກລະດັບຄວາມຮູ້ຄວາມສາມາດທາງດ້ານເຕັກນິກ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ວິທະຍາສາດ- ເຕັກໂນໂລຊີ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ເຂົ້າໃນວຽກງານວິຊາ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ສະເພາະ.</a:t>
            </a:r>
          </a:p>
          <a:p>
            <a:r>
              <a:rPr lang="lo-LA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ຄາດໜາຍ: 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ຈະຊ່ວຍໃນການພັດທະນາຂິດຄວາມສາມາດຂອງກົມ 504 ໃຫ້ມີເຄື່ອງມືເຕັກໂນໂລຊີທັນສະໄຫມທ່ວງທັນກັບສະພາບການຂອງໂລກໃນການປະສານງານສື່ສານທາງດ້ານວິຊາສະເພາະ ໄດ້ສະດວກວ່ອງໄວຂື້ນ.</a:t>
            </a:r>
          </a:p>
          <a:p>
            <a:r>
              <a:rPr lang="lo-LA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ຄວາມຈໍາເປັນ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: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ຍ້ອນສະພາບການປັດຈຸບັນ ມີການຜັນແປໄປຢ່າງວອງໄວ 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 ຊັບຊ້ອນ ດັ່ງນັ້ນການ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ປະຍຸກໃຊ້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ວິທະຍາສາດ - 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ເຕັກໂນໂລຊີຍຸກໃໝ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່ ຈື່ງມີ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ບົດບາດສຳຄັນໃນຊີວິດປະຈຳວັນພວກເຮົາ ເພາະສະນັ້ນດ້ານວຽກງານວິຊາສະເພາະໃດໆ ກໍ່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ແມ່ນມີ</a:t>
            </a:r>
            <a:r>
              <a:rPr lang="lo-LA" dirty="0">
                <a:latin typeface="Phetsarath OT" panose="02000500000000000000" pitchFamily="2" charset="0"/>
                <a:cs typeface="Phetsarath OT" panose="02000500000000000000" pitchFamily="2" charset="0"/>
              </a:rPr>
              <a:t>ຄວາມຈຳເປັນທີ່ສຸດທີ່ຈະຕ້ອງພັດທະນາ ແລະນຳໃຊ້ເຄື່ອງມືເຕັກນິກທີ່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ທັນໄຫມເຂົ້າມາຊ່ວຍ.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551628" y="4043493"/>
            <a:ext cx="2468075" cy="2624135"/>
            <a:chOff x="9000163" y="2478385"/>
            <a:chExt cx="3387799" cy="360201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98391" y="2478385"/>
              <a:ext cx="2189571" cy="2350657"/>
            </a:xfrm>
            <a:prstGeom prst="ellipse">
              <a:avLst/>
            </a:prstGeom>
            <a:ln w="28575" cap="rnd">
              <a:solidFill>
                <a:srgbClr val="333333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00163" y="3729742"/>
              <a:ext cx="2189571" cy="2350657"/>
            </a:xfrm>
            <a:prstGeom prst="ellipse">
              <a:avLst/>
            </a:prstGeom>
            <a:ln w="28575" cap="rnd">
              <a:solidFill>
                <a:srgbClr val="333333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107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2AA46-C6FB-4030-AF3A-AB4DE063F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352" y="276318"/>
            <a:ext cx="9697674" cy="629693"/>
          </a:xfrm>
        </p:spPr>
        <p:txBody>
          <a:bodyPr anchor="ctr">
            <a:no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lo-LA" sz="2400" b="1" dirty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ຄວາມຫມາຍ ແລະ ຄວາມສໍາຄັນຂອງ ໂປຣ</a:t>
            </a:r>
            <a:r>
              <a:rPr lang="lo-LA" sz="2400" b="1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ແກຣມສົນທະນາພາຍໃນ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C3C98D-0E2C-4847-9E63-1EE804BC7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0352" y="1152907"/>
            <a:ext cx="9149491" cy="464215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lo-LA" sz="2000" b="1" dirty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ຄວາມຫມາຍ </a:t>
            </a:r>
            <a:r>
              <a:rPr lang="lo-LA" sz="2000" dirty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</a:t>
            </a:r>
            <a:endParaRPr lang="en-US" sz="2000" dirty="0">
              <a:solidFill>
                <a:schemeClr val="tx1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lo-LA" sz="20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ຫມາຍເຖີງໂປຮແກມສົນທະນາປະເພດໜື່ງທີ່ມີຄວາມສາມາດໃນການສົ່ງຂໍ້ຄວາມ, ເອກະສານ, ຮູບພາບ, ສັນຍານລັກອີໂມຊິ ຫາກັນໄດ້.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o-LA" sz="2000" b="1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ຄວາມສຳຄັນ </a:t>
            </a:r>
            <a:r>
              <a:rPr lang="lo-LA" sz="20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lo-LA" sz="20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ຮັບປະກັນ</a:t>
            </a:r>
            <a:r>
              <a:rPr lang="lo-LA" sz="2000" dirty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ຄວາມປອດໄພ ເພາະເປັນໂປຮແກມທີ່ທາງທີມງານເຮົາຄວບຄຸມເອງ, ສາມາດກໍານົດຜູ້ໃຊ້ງານໄດ້ ແລະ ສາມາດກວດສອບຜູ້ເຂົ້າໃຊ້ງານ</a:t>
            </a:r>
            <a:r>
              <a:rPr lang="lo-LA" sz="20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ໄດ້.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lo-LA" sz="20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ມີລະບົບການເຂົ້າລະຫັດຈາກຕົ້ນທາງ ແລະ ຖອດລະຫັດຢູ່ປາຍທາງ ເພື່ອຮັບປະກັນການລັກອ່ານຂໍ້ມູນຈາກບຸກຄົນທີ່ສາມ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lo-LA" sz="20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ເໜາະສົມໃນວຽກງານສື່ສານທາງດ້ານວິຊາສະເພາະໃນການສົ່ງຂໍ້ມູນ ຫລື ເອກະສານລັບຫາກັນ</a:t>
            </a:r>
            <a:endParaRPr lang="lo-LA" sz="2000" dirty="0">
              <a:solidFill>
                <a:schemeClr val="tx1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6CC404-AAE7-42B3-BD55-306A86DB7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30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5BA8-B98B-4523-83E3-D1B30445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0160" y="290647"/>
            <a:ext cx="8911687" cy="862260"/>
          </a:xfrm>
        </p:spPr>
        <p:txBody>
          <a:bodyPr anchor="ctr">
            <a:normAutofit/>
          </a:bodyPr>
          <a:lstStyle/>
          <a:p>
            <a:r>
              <a:rPr lang="lo-LA" sz="3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ຄຸນສົມບັດຂອງໂປຣແກມ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0BAEE-4E16-4B25-86F4-730C902DB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463" y="4370056"/>
            <a:ext cx="4870384" cy="1891364"/>
          </a:xfrm>
        </p:spPr>
        <p:txBody>
          <a:bodyPr>
            <a:noAutofit/>
          </a:bodyPr>
          <a:lstStyle/>
          <a:p>
            <a:pPr algn="thaiDist">
              <a:buFont typeface="Arial" panose="020B0604020202020204" pitchFamily="34" charset="0"/>
              <a:buChar char="•"/>
            </a:pPr>
            <a:r>
              <a:rPr lang="lo-LA" sz="2400" b="1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ຈຸດອ່ອນ: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ບໍ່ສາມາດໂທຫາກັນໄດ້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ບໍ່ສາມາດສົ່ງຂໍ້ຄວາມສຽງໄດ້.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CC2CA-14FB-42A9-A4A1-D30B1A4C7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661" y="1216404"/>
            <a:ext cx="4218196" cy="4528530"/>
          </a:xfrm>
          <a:prstGeom prst="ellipse">
            <a:avLst/>
          </a:prstGeom>
          <a:gradFill>
            <a:gsLst>
              <a:gs pos="0">
                <a:schemeClr val="accent2">
                  <a:tint val="96000"/>
                  <a:lumMod val="0"/>
                  <a:alpha val="45000"/>
                </a:schemeClr>
              </a:gs>
              <a:gs pos="100000">
                <a:schemeClr val="accent2">
                  <a:shade val="98000"/>
                  <a:lumMod val="94000"/>
                </a:schemeClr>
              </a:gs>
            </a:gsLst>
          </a:gradFill>
          <a:ln/>
          <a:effectLst>
            <a:outerShdw blurRad="38100" dist="25400" dir="5400000" rotWithShape="0">
              <a:srgbClr val="000000">
                <a:alpha val="83000"/>
              </a:srgbClr>
            </a:outerShdw>
            <a:reflection stA="99000" endPos="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1A0BAEE-4E16-4B25-86F4-730C902DB595}"/>
              </a:ext>
            </a:extLst>
          </p:cNvPr>
          <p:cNvSpPr txBox="1">
            <a:spLocks/>
          </p:cNvSpPr>
          <p:nvPr/>
        </p:nvSpPr>
        <p:spPr>
          <a:xfrm>
            <a:off x="6002857" y="970344"/>
            <a:ext cx="4870384" cy="27200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thaiDist">
              <a:buFont typeface="Arial" panose="020B0604020202020204" pitchFamily="34" charset="0"/>
              <a:buChar char="•"/>
            </a:pPr>
            <a:r>
              <a:rPr lang="lo-LA" sz="2400" b="1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ຈຸດດີ: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ສົ່ງຂໍ້ຄວາມ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ສົ່ງຮູບພາບ, ວິດີໂອ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ສົ່ງເອກະສານ(</a:t>
            </a:r>
            <a:r>
              <a:rPr lang="en-US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Excel, Word, PDF</a:t>
            </a: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  <a:endParaRPr lang="en-US" sz="2200" dirty="0" smtClean="0">
              <a:solidFill>
                <a:schemeClr val="tx1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ສ້າງກຸ່ມສົນທະນາ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ມີລະບົບແຈ້ງເຕືອນ</a:t>
            </a:r>
          </a:p>
          <a:p>
            <a:pPr lvl="1" algn="thaiDist">
              <a:buFont typeface="Arial" panose="020B0604020202020204" pitchFamily="34" charset="0"/>
              <a:buChar char="•"/>
            </a:pPr>
            <a:r>
              <a:rPr lang="lo-LA" sz="2200" dirty="0" smtClean="0">
                <a:solidFill>
                  <a:schemeClr val="tx1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ຮອງຮັບທຸກລະບົບ ປະຕິບັດການ</a:t>
            </a:r>
            <a:endParaRPr lang="en-US" sz="2200" dirty="0" smtClean="0">
              <a:solidFill>
                <a:schemeClr val="tx1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962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A3CD-8B57-467E-9330-D3C7ACDA1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7283" y="512462"/>
            <a:ext cx="8911687" cy="640445"/>
          </a:xfrm>
        </p:spPr>
        <p:txBody>
          <a:bodyPr/>
          <a:lstStyle/>
          <a:p>
            <a:r>
              <a:rPr lang="lo-LA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ຂັ້ນຕອນດ້ານຄວາມ</a:t>
            </a:r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ປອດໄພ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5D4CA-989E-4915-8AE4-0EB50C93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33900" y="1368949"/>
            <a:ext cx="7584528" cy="4779603"/>
          </a:xfrm>
        </p:spPr>
        <p:txBody>
          <a:bodyPr>
            <a:noAutofit/>
          </a:bodyPr>
          <a:lstStyle/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ການສົ່ງຂໍ້ມູນມີຂະບວນການເຂົ້າລະຫັດຕົ້ນທາງ ແລະ ຖອດລະຫັດປາຍທາງ</a:t>
            </a:r>
          </a:p>
          <a:p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ຕິດຕັ້ງຢູ່ໃນ 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SEVER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ຂອງເຮົາເອງ ສາມາດກວດສອບໄດ້ຜູ້ເຂົ້າເຖີງຂໍ້ມູນ, ສໍາຮອງຂໍ້ມູນ ແລະ ຈັດການຂໍ້ມູນໄດ້ດ້ວຍຕົນເອງ.</a:t>
            </a:r>
          </a:p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ຜູ້ທີ່ຈະໃຊ້ງານໂປຮແກຮມ ຈະຕ້ອງເປັນຜູ້ທີ່ໄດ້ຮັດອະນຸມັດຈາກການຈັດຕັ້ງຂັ້ນເທີງ</a:t>
            </a:r>
          </a:p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ການສົນທະນານພາຍໃນລະບົບໂປຮແກມ ຄວນມີ</a:t>
            </a:r>
            <a:r>
              <a:rPr lang="lo-LA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ລະຫັດ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ລັບໃນການທັກທາຍ</a:t>
            </a:r>
          </a:p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ທີ່ຢູ່ ຫລື 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URL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ຂອງໂປຣມມີພຽງແຕ່ໜ່ວຍງານເຕັກນິກວິຊາສະເພາະເທົ່ານັ້ນທີຮູ້</a:t>
            </a:r>
          </a:p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ຜູ້ທີ່ໄດ້ຮັບການອະນຸມັດໃຊ້ງານໂປຮແກມຈາກຂັ້ນເທີງເທົ່ານັ້ນ ຈື່ງຈະສາມາດຕິດຕັ້ງໂປຮແກຮມ ແລະ ມີ 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Account 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ນໍາໃຊ້ໃນຄອມພິວເຕີ ຫລື ໂທລະສັບ</a:t>
            </a:r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ໄດ້.</a:t>
            </a:r>
            <a:endParaRPr lang="en-US" sz="2000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lo-LA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ໃສ່ລະຫັດ 8 ໂຕຂື້ນໄປ</a:t>
            </a:r>
            <a:endParaRPr lang="lo-LA" sz="2000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endParaRPr lang="en-US" sz="20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pic>
        <p:nvPicPr>
          <p:cNvPr id="1026" name="Picture 2" descr="Mobile App Security Checklist to Make Secure App in 2022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9" t="20365" r="21301"/>
          <a:stretch/>
        </p:blipFill>
        <p:spPr bwMode="auto">
          <a:xfrm>
            <a:off x="1947890" y="2808012"/>
            <a:ext cx="1811087" cy="1518715"/>
          </a:xfrm>
          <a:prstGeom prst="round2DiagRect">
            <a:avLst>
              <a:gd name="adj1" fmla="val 16667"/>
              <a:gd name="adj2" fmla="val 437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bile App Security Assessment | Mr. Pente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782" y="4622184"/>
            <a:ext cx="1931305" cy="17050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auty-Plastic Surgery-Cosmetic Manament System. - Local Server System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193" y="1337418"/>
            <a:ext cx="1845893" cy="1108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82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ED1B-17DF-4A24-A594-25321BEE4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002" y="28174"/>
            <a:ext cx="6807544" cy="792115"/>
          </a:xfrm>
        </p:spPr>
        <p:txBody>
          <a:bodyPr anchor="ctr"/>
          <a:lstStyle/>
          <a:p>
            <a:pPr algn="ctr"/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ຕົວຢ່າງໜ້າຕ່າງການນໍາໃຊ້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08B0BD-0183-4F52-873A-C75E42D18FE5}"/>
              </a:ext>
            </a:extLst>
          </p:cNvPr>
          <p:cNvSpPr txBox="1"/>
          <p:nvPr/>
        </p:nvSpPr>
        <p:spPr>
          <a:xfrm>
            <a:off x="6096000" y="2297921"/>
            <a:ext cx="534317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1: ພິມ ຊື່ຜູ້ໃຊ້. </a:t>
            </a:r>
          </a:p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2: ໃສ່ລະຫັດຜ່ານ.</a:t>
            </a:r>
          </a:p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3: ກົດໝາຍຕິກ ເພື່ອຈົດຈຳລະຫັດຜ່ານ.</a:t>
            </a:r>
          </a:p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4: ກົດເຂົ້າສູ່ລະບົບ.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B65BCE-774A-490D-BD97-A94E9E27A207}"/>
              </a:ext>
            </a:extLst>
          </p:cNvPr>
          <p:cNvSpPr txBox="1"/>
          <p:nvPr/>
        </p:nvSpPr>
        <p:spPr>
          <a:xfrm>
            <a:off x="4594263" y="1620070"/>
            <a:ext cx="4874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lo-LA" sz="28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ການເຂົ້າສູ່ລະບົບ</a:t>
            </a:r>
            <a:endParaRPr lang="en-US" sz="28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EDEC08AC-277E-4872-AD5A-BD2599851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t="5389" r="5427" b="4759"/>
          <a:stretch/>
        </p:blipFill>
        <p:spPr>
          <a:xfrm>
            <a:off x="2368041" y="1293662"/>
            <a:ext cx="3135086" cy="532724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51C91C-BA65-4287-8F37-5611DE701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29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51A18-5812-4A78-A2F2-BF475E394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931" y="313508"/>
            <a:ext cx="6540137" cy="849085"/>
          </a:xfrm>
        </p:spPr>
        <p:txBody>
          <a:bodyPr anchor="ctr"/>
          <a:lstStyle/>
          <a:p>
            <a:pPr algn="ctr"/>
            <a:r>
              <a:rPr lang="lo-LA" dirty="0">
                <a:latin typeface="Phetsarath OT" panose="02000500000000020004" pitchFamily="2" charset="0"/>
                <a:cs typeface="Phetsarath OT" panose="02000500000000020004" pitchFamily="2" charset="0"/>
              </a:rPr>
              <a:t>ຫນ້າຕ່າງຫລັງຈາກເຂົ້າສູ່ລະບົບ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32A01C9-7A3A-4A60-BF95-855FD60950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50" t="7786" r="712" b="18968"/>
          <a:stretch/>
        </p:blipFill>
        <p:spPr>
          <a:xfrm>
            <a:off x="1446215" y="1342237"/>
            <a:ext cx="9118717" cy="4228051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7007F8-668E-4878-A55B-1E5980149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65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ນຳສະເໜີກ່ຽວກັບ private chat</Template>
  <TotalTime>3277</TotalTime>
  <Words>1369</Words>
  <Application>Microsoft Office PowerPoint</Application>
  <PresentationFormat>Widescreen</PresentationFormat>
  <Paragraphs>112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Century Gothic</vt:lpstr>
      <vt:lpstr>DokChampa</vt:lpstr>
      <vt:lpstr>Phetsarath OT</vt:lpstr>
      <vt:lpstr>Times New Roman</vt:lpstr>
      <vt:lpstr>Wingdings</vt:lpstr>
      <vt:lpstr>Wingdings 3</vt:lpstr>
      <vt:lpstr>Wisp</vt:lpstr>
      <vt:lpstr>ການນຳສະເໜີກ່ຽວກັບໂປແກມສົນທະນາພາຍໃນ</vt:lpstr>
      <vt:lpstr>ຫົວຂໍ້ການນໍາສະເໜີ</vt:lpstr>
      <vt:lpstr>ພາກສະເໜີ</vt:lpstr>
      <vt:lpstr>ຈຸດປະສົງ, ຄາດໜາຍ ແລະ ຄວາມຈໍາເປັນ</vt:lpstr>
      <vt:lpstr> ຄວາມຫມາຍ ແລະ ຄວາມສໍາຄັນຂອງ ໂປຣແກຣມສົນທະນາພາຍໃນ</vt:lpstr>
      <vt:lpstr>ຄຸນສົມບັດຂອງໂປຣແກມ</vt:lpstr>
      <vt:lpstr>ຂັ້ນຕອນດ້ານຄວາມປອດໄພ</vt:lpstr>
      <vt:lpstr> ຕົວຢ່າງໜ້າຕ່າງການນໍາໃຊ້</vt:lpstr>
      <vt:lpstr>ຫນ້າຕ່າງຫລັງຈາກເຂົ້າສູ່ລະບົບ</vt:lpstr>
      <vt:lpstr>ການເຂົ້າສູ່ໜ້າແຈ້ງເຕືອນ</vt:lpstr>
      <vt:lpstr>ຈະເຫັນການແຈ້ງເຕືອນຂໍ້ຄວາມ</vt:lpstr>
      <vt:lpstr>PowerPoint Presentation</vt:lpstr>
      <vt:lpstr>ຫລັງຈາກກົດທີ່ລາຍຊື່</vt:lpstr>
      <vt:lpstr> ການສົ່ງສະຕິກເກີ, ຮູບພາບ ແລະ ຟາຍເອກະສານ</vt:lpstr>
      <vt:lpstr>PowerPoint Presentation</vt:lpstr>
      <vt:lpstr> ຂັ້ນຕອນທີ 1: ກົດໄປທີ່ Online.  ຂັ້ນຕອນທີ 2: ຈະເຫັນວ່າມີການອອນລາຍຢູ່. </vt:lpstr>
      <vt:lpstr>ການໃຊ້ງານພື້ນທີ່ຈັດເກັບ storage</vt:lpstr>
      <vt:lpstr>PowerPoint Presentation</vt:lpstr>
      <vt:lpstr>ທົດລອງນໍາໃຊ້ຕົວຈິງ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ນຳສະເໜີກ່ຽວກັບ ໜ່ວຍງານ</dc:title>
  <dc:creator>Trivico</dc:creator>
  <cp:lastModifiedBy>USER</cp:lastModifiedBy>
  <cp:revision>140</cp:revision>
  <dcterms:created xsi:type="dcterms:W3CDTF">2024-05-27T08:48:13Z</dcterms:created>
  <dcterms:modified xsi:type="dcterms:W3CDTF">2024-08-28T03:26:39Z</dcterms:modified>
</cp:coreProperties>
</file>